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7" r:id="rId2"/>
    <p:sldId id="258" r:id="rId3"/>
    <p:sldId id="259" r:id="rId4"/>
    <p:sldId id="260" r:id="rId5"/>
    <p:sldId id="261" r:id="rId6"/>
    <p:sldId id="301" r:id="rId7"/>
    <p:sldId id="30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303" r:id="rId21"/>
    <p:sldId id="276" r:id="rId22"/>
    <p:sldId id="277" r:id="rId23"/>
    <p:sldId id="278" r:id="rId24"/>
    <p:sldId id="279" r:id="rId25"/>
    <p:sldId id="304" r:id="rId26"/>
    <p:sldId id="281" r:id="rId27"/>
    <p:sldId id="282" r:id="rId28"/>
    <p:sldId id="283" r:id="rId29"/>
    <p:sldId id="284" r:id="rId30"/>
    <p:sldId id="305" r:id="rId31"/>
    <p:sldId id="306" r:id="rId32"/>
    <p:sldId id="307" r:id="rId33"/>
    <p:sldId id="308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963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963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3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3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3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4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964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4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96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96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64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96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964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02BC85D-3D93-421A-ABF0-4ED800EAC9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CF339F-4767-46F4-B3D5-8386CD612E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0025CB-FD12-4748-8B4D-09290AD0280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ECC801-382C-4354-B0E5-FEE1EF414F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AE4A9A-6552-4800-9616-77961FC4716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80954-3AD5-4B26-A855-3BE7E1ED09E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7289DC4-ACC4-4720-B441-8A50F7BA1E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F30D68-D313-4434-8FD7-7DC8C18ADB7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6E38AAF-D986-4A73-B092-A83A0E3672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3AA32E-C45E-4B74-8080-B50E9041099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C6400FA-B9DF-49A1-B42A-7098773B62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724A2FD-5643-4188-9831-F47D902CE420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6861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861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86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1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6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86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86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ebrityendorsementads.com/celebrity-endorsements/product-index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ebrityendorsementads.com/celebrity-endorsements/product-index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ebrityendorsementads.com/celebrity-endorsements/product-index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lebrityendorsementads.com/celebrity-endorsements/product-index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oscar.go.com/" TargetMode="Externa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mmy.org/" TargetMode="External"/><Relationship Id="rId2" Type="http://schemas.openxmlformats.org/officeDocument/2006/relationships/hyperlink" Target="http://www.grammy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mmys.tv/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hyperlink" Target="http://www.emmys.com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www.tonyawards.com/" TargetMode="Externa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 txBox="1">
            <a:spLocks noGrp="1" noChangeArrowheads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5D6FFE9-C398-43D3-AFE2-2DCD42F7FAC9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/>
          <a:p>
            <a:r>
              <a:rPr lang="en-US" sz="7200" dirty="0"/>
              <a:t>Promotional Planning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762000" y="4343400"/>
            <a:ext cx="7518400" cy="1895475"/>
          </a:xfrm>
        </p:spPr>
        <p:txBody>
          <a:bodyPr/>
          <a:lstStyle/>
          <a:p>
            <a:pPr marL="1033463" indent="-1033463">
              <a:buFont typeface="Wingdings" pitchFamily="2" charset="2"/>
              <a:buNone/>
            </a:pPr>
            <a:r>
              <a:rPr lang="en-US" sz="2800" b="1" dirty="0"/>
              <a:t>11.1 Promotional Plans </a:t>
            </a:r>
          </a:p>
          <a:p>
            <a:pPr marL="1033463" indent="-1033463">
              <a:buFont typeface="Wingdings" pitchFamily="2" charset="2"/>
              <a:buNone/>
            </a:pPr>
            <a:r>
              <a:rPr lang="en-US" sz="2800" b="1" dirty="0"/>
              <a:t>11.2 Sponsorships and Endorsements </a:t>
            </a:r>
          </a:p>
          <a:p>
            <a:pPr marL="1033463" indent="-1033463">
              <a:buFont typeface="Wingdings" pitchFamily="2" charset="2"/>
              <a:buNone/>
            </a:pPr>
            <a:r>
              <a:rPr lang="en-US" sz="2800" b="1" dirty="0"/>
              <a:t>11.3 Promotional Events  </a:t>
            </a:r>
            <a:endParaRPr lang="en-US" sz="2800" dirty="0"/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2895600" y="609600"/>
            <a:ext cx="327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>
                <a:solidFill>
                  <a:schemeClr val="hlink"/>
                </a:solidFill>
                <a:latin typeface="Arial" charset="0"/>
              </a:rPr>
              <a:t>Chapter 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9F50FD9-7A88-4306-947B-4D04335489CE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10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013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PROMOTIONAL TRENDS</a:t>
            </a:r>
          </a:p>
        </p:txBody>
      </p:sp>
      <p:sp>
        <p:nvSpPr>
          <p:cNvPr id="56013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2611438"/>
          </a:xfrm>
        </p:spPr>
        <p:txBody>
          <a:bodyPr/>
          <a:lstStyle/>
          <a:p>
            <a:r>
              <a:rPr lang="en-US" dirty="0"/>
              <a:t>Technology has brought dramatic changes to how and where products and services are promoted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Social Media</a:t>
            </a:r>
          </a:p>
          <a:p>
            <a:pPr lvl="1"/>
            <a:r>
              <a:rPr lang="en-US" dirty="0" smtClean="0"/>
              <a:t>Movie Promotions</a:t>
            </a:r>
          </a:p>
          <a:p>
            <a:pPr lvl="1"/>
            <a:r>
              <a:rPr lang="en-US" dirty="0" smtClean="0"/>
              <a:t>Professional Plans</a:t>
            </a:r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08344F2-CA90-4CDB-9A99-10C2B895C0F4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11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115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#1 ~ Social Networking</a:t>
            </a:r>
          </a:p>
        </p:txBody>
      </p:sp>
      <p:sp>
        <p:nvSpPr>
          <p:cNvPr id="56115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371600"/>
            <a:ext cx="8382000" cy="1827213"/>
          </a:xfrm>
        </p:spPr>
        <p:txBody>
          <a:bodyPr/>
          <a:lstStyle/>
          <a:p>
            <a:r>
              <a:rPr lang="en-US" sz="2800" dirty="0"/>
              <a:t> </a:t>
            </a:r>
            <a:r>
              <a:rPr lang="en-US" sz="2800" b="1" dirty="0"/>
              <a:t>social </a:t>
            </a:r>
            <a:r>
              <a:rPr lang="en-US" sz="2800" b="1" dirty="0" smtClean="0"/>
              <a:t>network:  </a:t>
            </a:r>
            <a:r>
              <a:rPr lang="en-US" sz="2400" dirty="0" smtClean="0"/>
              <a:t> </a:t>
            </a:r>
            <a:r>
              <a:rPr lang="en-US" sz="2400" dirty="0"/>
              <a:t>relationships among people (casual or close)</a:t>
            </a:r>
          </a:p>
        </p:txBody>
      </p:sp>
      <p:pic>
        <p:nvPicPr>
          <p:cNvPr id="12293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l="14063" t="18750" r="8594" b="14583"/>
          <a:stretch>
            <a:fillRect/>
          </a:stretch>
        </p:blipFill>
        <p:spPr>
          <a:xfrm>
            <a:off x="0" y="2209800"/>
            <a:ext cx="9144000" cy="46482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6BD0B72-DA37-42D4-9087-438F421D01F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12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6274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9600" y="2057400"/>
            <a:ext cx="8077200" cy="4419600"/>
          </a:xfrm>
        </p:spPr>
        <p:txBody>
          <a:bodyPr/>
          <a:lstStyle/>
          <a:p>
            <a:r>
              <a:rPr lang="en-US" sz="2800" dirty="0"/>
              <a:t>one of the strongest mediums for passing on messages about products or </a:t>
            </a:r>
            <a:r>
              <a:rPr lang="en-US" sz="2800" dirty="0" smtClean="0"/>
              <a:t>services</a:t>
            </a:r>
          </a:p>
          <a:p>
            <a:r>
              <a:rPr lang="en-US" sz="2800" dirty="0" smtClean="0"/>
              <a:t>Referral System- word of mouth, leveraging, buzz.</a:t>
            </a:r>
          </a:p>
          <a:p>
            <a:pPr lvl="3"/>
            <a:endParaRPr lang="en-US" sz="1600" dirty="0" smtClean="0"/>
          </a:p>
          <a:p>
            <a:r>
              <a:rPr lang="en-US" sz="2800" dirty="0" smtClean="0"/>
              <a:t>viral campaign:   </a:t>
            </a:r>
            <a:r>
              <a:rPr lang="en-US" sz="2400" dirty="0" smtClean="0"/>
              <a:t>the </a:t>
            </a:r>
            <a:r>
              <a:rPr lang="en-US" sz="2400" dirty="0"/>
              <a:t>Internet is involved</a:t>
            </a:r>
          </a:p>
          <a:p>
            <a:pPr lvl="1"/>
            <a:r>
              <a:rPr lang="en-US" sz="2400" dirty="0"/>
              <a:t>messages passed to others through</a:t>
            </a:r>
          </a:p>
          <a:p>
            <a:pPr lvl="2"/>
            <a:r>
              <a:rPr lang="en-US" sz="2000" dirty="0"/>
              <a:t>e-mail</a:t>
            </a:r>
          </a:p>
          <a:p>
            <a:pPr lvl="2"/>
            <a:r>
              <a:rPr lang="en-US" sz="2000" dirty="0"/>
              <a:t>instant </a:t>
            </a:r>
            <a:r>
              <a:rPr lang="en-US" sz="2000" dirty="0" smtClean="0"/>
              <a:t>messaging (AIM)</a:t>
            </a:r>
            <a:endParaRPr lang="en-US" sz="2000" dirty="0"/>
          </a:p>
          <a:p>
            <a:pPr lvl="2"/>
            <a:r>
              <a:rPr lang="en-US" sz="2000" dirty="0"/>
              <a:t>chatrooms</a:t>
            </a:r>
          </a:p>
          <a:p>
            <a:pPr lvl="2"/>
            <a:r>
              <a:rPr lang="en-US" sz="2000" dirty="0"/>
              <a:t>blogs </a:t>
            </a:r>
            <a:endParaRPr lang="en-US" sz="2000" dirty="0" smtClean="0"/>
          </a:p>
          <a:p>
            <a:pPr lvl="2"/>
            <a:r>
              <a:rPr lang="en-US" sz="2000" dirty="0" smtClean="0"/>
              <a:t>Twitter,  </a:t>
            </a:r>
            <a:r>
              <a:rPr lang="en-US" sz="2000" dirty="0" err="1" smtClean="0"/>
              <a:t>Pintrest</a:t>
            </a:r>
            <a:r>
              <a:rPr lang="en-US" sz="2000" dirty="0" smtClean="0"/>
              <a:t>,  </a:t>
            </a:r>
            <a:r>
              <a:rPr lang="en-US" sz="2000" dirty="0" err="1" smtClean="0"/>
              <a:t>Facebook</a:t>
            </a:r>
            <a:r>
              <a:rPr lang="en-US" sz="2000" dirty="0" smtClean="0"/>
              <a:t>,  </a:t>
            </a:r>
            <a:r>
              <a:rPr lang="en-US" sz="2000" dirty="0" err="1" smtClean="0"/>
              <a:t>FourSquare</a:t>
            </a:r>
            <a:r>
              <a:rPr lang="en-US" sz="2000" dirty="0" smtClean="0"/>
              <a:t>,  </a:t>
            </a:r>
            <a:r>
              <a:rPr lang="en-US" sz="2000" dirty="0" err="1" smtClean="0"/>
              <a:t>Linkedin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566275" name="Rectangle 3"/>
          <p:cNvSpPr>
            <a:spLocks noChangeArrowheads="1"/>
          </p:cNvSpPr>
          <p:nvPr/>
        </p:nvSpPr>
        <p:spPr bwMode="auto">
          <a:xfrm>
            <a:off x="609600" y="10668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endParaRPr lang="en-US" sz="28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66276" name="Rectangle 4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1" y="457200"/>
            <a:ext cx="8229600" cy="1431925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#1 ~ Social </a:t>
            </a:r>
            <a:r>
              <a:rPr lang="en-US" dirty="0" smtClean="0">
                <a:solidFill>
                  <a:srgbClr val="FFFF00"/>
                </a:solidFill>
              </a:rPr>
              <a:t>Networking </a:t>
            </a:r>
            <a:r>
              <a:rPr lang="en-US" sz="3000" dirty="0" smtClean="0">
                <a:solidFill>
                  <a:srgbClr val="FFFF00"/>
                </a:solidFill>
              </a:rPr>
              <a:t>                    </a:t>
            </a:r>
            <a:r>
              <a:rPr lang="en-US" sz="2500" dirty="0">
                <a:solidFill>
                  <a:srgbClr val="FFFF00"/>
                </a:solidFill>
              </a:rPr>
              <a:t>(continued)</a:t>
            </a:r>
          </a:p>
        </p:txBody>
      </p:sp>
      <p:pic>
        <p:nvPicPr>
          <p:cNvPr id="74754" name="Picture 2" descr="http://cdn.slashgear.com/wp-content/uploads/2012/03/4squ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5215266"/>
            <a:ext cx="1752600" cy="1642734"/>
          </a:xfrm>
          <a:prstGeom prst="rect">
            <a:avLst/>
          </a:prstGeom>
          <a:noFill/>
        </p:spPr>
      </p:pic>
      <p:pic>
        <p:nvPicPr>
          <p:cNvPr id="74756" name="Picture 4" descr="http://careernetwork.msu.edu/wp-content/uploads/2009/07/twitter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371600" cy="1371600"/>
          </a:xfrm>
          <a:prstGeom prst="rect">
            <a:avLst/>
          </a:prstGeom>
          <a:noFill/>
        </p:spPr>
      </p:pic>
      <p:pic>
        <p:nvPicPr>
          <p:cNvPr id="74758" name="Picture 6" descr="http://static.skattertech.com/files/2011/03/linkedin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953000"/>
            <a:ext cx="1905195" cy="951381"/>
          </a:xfrm>
          <a:prstGeom prst="rect">
            <a:avLst/>
          </a:prstGeom>
          <a:noFill/>
        </p:spPr>
      </p:pic>
      <p:pic>
        <p:nvPicPr>
          <p:cNvPr id="74762" name="Picture 10" descr="http://simplyzesty.com/wp-content/uploads/2011/10/facebook-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228600"/>
            <a:ext cx="1371600" cy="1371600"/>
          </a:xfrm>
          <a:prstGeom prst="rect">
            <a:avLst/>
          </a:prstGeom>
          <a:noFill/>
        </p:spPr>
      </p:pic>
      <p:pic>
        <p:nvPicPr>
          <p:cNvPr id="74764" name="Picture 12" descr="http://www.neahin.org/bnetsavvy/assets/images/pinterest-logo-364x2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3733800"/>
            <a:ext cx="1752600" cy="117000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7D99E3C-A16B-4660-8D6C-B784264247B1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13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832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#2 ~ Movie Promotions</a:t>
            </a:r>
          </a:p>
        </p:txBody>
      </p:sp>
      <p:sp>
        <p:nvSpPr>
          <p:cNvPr id="56832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81000" y="1600200"/>
            <a:ext cx="8763000" cy="452596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trailers</a:t>
            </a:r>
          </a:p>
          <a:p>
            <a:pPr lvl="1"/>
            <a:r>
              <a:rPr lang="en-US" dirty="0"/>
              <a:t> advertisements for </a:t>
            </a:r>
            <a:r>
              <a:rPr lang="en-US" dirty="0" smtClean="0"/>
              <a:t>new movies (theatre or </a:t>
            </a:r>
            <a:r>
              <a:rPr lang="en-US" sz="2600" dirty="0" smtClean="0"/>
              <a:t>DVD</a:t>
            </a:r>
            <a:r>
              <a:rPr lang="en-US" dirty="0" smtClean="0"/>
              <a:t> release)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en-US" dirty="0" smtClean="0"/>
              <a:t>Aired before other movies in the theatre, TV, Internet.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Critical to attracting attention before release</a:t>
            </a:r>
          </a:p>
          <a:p>
            <a:r>
              <a:rPr lang="en-US" b="1" dirty="0" smtClean="0"/>
              <a:t>Rated for audience</a:t>
            </a:r>
            <a:endParaRPr lang="en-US" sz="36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854C92C-C378-4D6E-AE30-009103C4FE36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14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9346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#3 ~ Professional Plans</a:t>
            </a:r>
          </a:p>
        </p:txBody>
      </p:sp>
      <p:sp>
        <p:nvSpPr>
          <p:cNvPr id="569347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/>
              <a:t>Businesses that develop and implement promotional plans for clients are referred to as: </a:t>
            </a:r>
          </a:p>
          <a:p>
            <a:pPr lvl="1"/>
            <a:r>
              <a:rPr lang="en-US" dirty="0"/>
              <a:t>advertising agencies</a:t>
            </a:r>
          </a:p>
          <a:p>
            <a:pPr lvl="1"/>
            <a:r>
              <a:rPr lang="en-US" dirty="0"/>
              <a:t>public relations agencies</a:t>
            </a:r>
          </a:p>
          <a:p>
            <a:pPr lvl="1"/>
            <a:r>
              <a:rPr lang="en-US" dirty="0"/>
              <a:t>promotional communication </a:t>
            </a:r>
            <a:r>
              <a:rPr lang="en-US" dirty="0" smtClean="0"/>
              <a:t>agencies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Trained staff –develops some or all promo plan aspects so company does not have to.</a:t>
            </a:r>
            <a:endParaRPr lang="en-US" sz="36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0241151-4AA7-461B-82E3-34A7BD140669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15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590800"/>
            <a:ext cx="8001000" cy="3505200"/>
          </a:xfrm>
        </p:spPr>
        <p:txBody>
          <a:bodyPr/>
          <a:lstStyle/>
          <a:p>
            <a:pPr lvl="1"/>
            <a:r>
              <a:rPr lang="en-US" dirty="0" smtClean="0"/>
              <a:t>Books</a:t>
            </a:r>
          </a:p>
          <a:p>
            <a:pPr lvl="1"/>
            <a:r>
              <a:rPr lang="en-US" dirty="0" smtClean="0"/>
              <a:t>Magazine</a:t>
            </a:r>
          </a:p>
          <a:p>
            <a:pPr lvl="1"/>
            <a:r>
              <a:rPr lang="en-US" dirty="0" smtClean="0"/>
              <a:t>TV</a:t>
            </a:r>
          </a:p>
          <a:p>
            <a:pPr lvl="1"/>
            <a:r>
              <a:rPr lang="en-US" dirty="0" smtClean="0"/>
              <a:t>Radio</a:t>
            </a:r>
          </a:p>
          <a:p>
            <a:pPr lvl="1"/>
            <a:r>
              <a:rPr lang="en-US" dirty="0" smtClean="0"/>
              <a:t>Newsletters</a:t>
            </a:r>
          </a:p>
          <a:p>
            <a:pPr lvl="1"/>
            <a:r>
              <a:rPr lang="en-US" dirty="0" smtClean="0"/>
              <a:t>Internet Blogs</a:t>
            </a:r>
          </a:p>
          <a:p>
            <a:pPr lvl="1"/>
            <a:r>
              <a:rPr lang="en-US" dirty="0" smtClean="0"/>
              <a:t>Observations (people’s reactions)</a:t>
            </a:r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0" y="685800"/>
            <a:ext cx="5486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List sources of information for staying current with promotional trends.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6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46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464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464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46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464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464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3CB0CCB-55C5-4169-B994-86BFFCA9BD2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16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9833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11.2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Sponsorships and Endorsements   </a:t>
            </a:r>
          </a:p>
        </p:txBody>
      </p:sp>
      <p:sp>
        <p:nvSpPr>
          <p:cNvPr id="39833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9600" y="1981200"/>
            <a:ext cx="7772400" cy="3963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Explain the benefits of sponsorship to the sponsor.</a:t>
            </a:r>
          </a:p>
          <a:p>
            <a:r>
              <a:rPr lang="en-US" dirty="0"/>
              <a:t>Define </a:t>
            </a:r>
            <a:r>
              <a:rPr lang="en-US" sz="3400" i="1" dirty="0"/>
              <a:t>endorsements</a:t>
            </a:r>
            <a:r>
              <a:rPr lang="en-US" dirty="0"/>
              <a:t> and discuss their restrictions.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D380C03-8ECE-4478-9106-383457EFA655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17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037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GAME DAY</a:t>
            </a:r>
          </a:p>
        </p:txBody>
      </p:sp>
      <p:sp>
        <p:nvSpPr>
          <p:cNvPr id="57037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2352675"/>
          </a:xfrm>
        </p:spPr>
        <p:txBody>
          <a:bodyPr/>
          <a:lstStyle/>
          <a:p>
            <a:r>
              <a:rPr lang="en-US"/>
              <a:t>Sponsors of college athletics want to be known for their loyalty to the local team and want to be associated with winners.</a:t>
            </a:r>
          </a:p>
        </p:txBody>
      </p:sp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685800" y="3429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By Association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Rot="1" noChangeArrowheads="1"/>
          </p:cNvSpPr>
          <p:nvPr/>
        </p:nvSpPr>
        <p:spPr bwMode="auto">
          <a:xfrm>
            <a:off x="533400" y="4191000"/>
            <a:ext cx="8229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sponsorship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“underwriting an event for the purpose </a:t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  of gaining positive association for a </a:t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  brand with the event, the participants, </a:t>
            </a:r>
            <a:b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</a:b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cs typeface="+mn-cs"/>
              </a:rPr>
              <a:t>  and/or the attendees”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n"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5461898-76A3-40F3-B080-B98EA7B179BB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18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241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Supporting Collegiate Sports</a:t>
            </a:r>
          </a:p>
        </p:txBody>
      </p:sp>
      <p:sp>
        <p:nvSpPr>
          <p:cNvPr id="57241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228600" y="1600200"/>
            <a:ext cx="8915400" cy="4525963"/>
          </a:xfrm>
        </p:spPr>
        <p:txBody>
          <a:bodyPr/>
          <a:lstStyle/>
          <a:p>
            <a:r>
              <a:rPr lang="en-US" dirty="0"/>
              <a:t>Sponsorship of college athletics is about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u="sng" dirty="0" smtClean="0"/>
              <a:t>generating </a:t>
            </a:r>
            <a:r>
              <a:rPr lang="en-US" u="sng" dirty="0"/>
              <a:t>revenue for the college programs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media corporations buy the television broadcasting rights</a:t>
            </a:r>
          </a:p>
          <a:p>
            <a:pPr lvl="2"/>
            <a:r>
              <a:rPr lang="en-US" dirty="0"/>
              <a:t>usually long </a:t>
            </a:r>
            <a:r>
              <a:rPr lang="en-US" dirty="0" smtClean="0"/>
              <a:t>term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corporations donate apparel to teams</a:t>
            </a:r>
          </a:p>
          <a:p>
            <a:pPr lvl="2"/>
            <a:r>
              <a:rPr lang="en-US" dirty="0"/>
              <a:t>highly visible during and after games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0EE2F48-6941-4649-B1C4-37C69FCF2CDF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19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34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What is a Sponsor?</a:t>
            </a:r>
          </a:p>
        </p:txBody>
      </p:sp>
      <p:sp>
        <p:nvSpPr>
          <p:cNvPr id="573443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4000" b="1" dirty="0"/>
              <a:t>sponsor</a:t>
            </a:r>
          </a:p>
          <a:p>
            <a:pPr lvl="1"/>
            <a:r>
              <a:rPr lang="en-US" dirty="0"/>
              <a:t>person, organization, or business that gives money or donates products and services to another person, organization, or event in exchange for public recognition</a:t>
            </a:r>
          </a:p>
          <a:p>
            <a:pPr lvl="1"/>
            <a:r>
              <a:rPr lang="en-US" dirty="0"/>
              <a:t>helps pay for the event</a:t>
            </a:r>
          </a:p>
          <a:p>
            <a:pPr lvl="1"/>
            <a:r>
              <a:rPr lang="en-US" dirty="0"/>
              <a:t>helps keep ticket prices affordable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BE8B75D-5152-403C-BB0F-BE18F30AAF5C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0208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11.1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Promotional Plans </a:t>
            </a:r>
          </a:p>
        </p:txBody>
      </p:sp>
      <p:sp>
        <p:nvSpPr>
          <p:cNvPr id="302083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 sz="3000"/>
              <a:t>List steps in developing a promotional plan.</a:t>
            </a:r>
          </a:p>
          <a:p>
            <a:r>
              <a:rPr lang="en-US" sz="3000"/>
              <a:t>Discuss recent promotional trends and ways to stay current with trends.</a:t>
            </a:r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686800" cy="1417638"/>
          </a:xfrm>
        </p:spPr>
        <p:txBody>
          <a:bodyPr/>
          <a:lstStyle/>
          <a:p>
            <a:r>
              <a:rPr lang="en-US" sz="4000" dirty="0" smtClean="0"/>
              <a:t>CSN Philly Game Sponsors </a:t>
            </a:r>
            <a:br>
              <a:rPr lang="en-US" sz="4000" dirty="0" smtClean="0"/>
            </a:br>
            <a:r>
              <a:rPr lang="en-US" sz="4000" dirty="0" smtClean="0"/>
              <a:t>for </a:t>
            </a:r>
            <a:r>
              <a:rPr lang="en-US" sz="4000" dirty="0" smtClean="0"/>
              <a:t>2012 Phillies </a:t>
            </a:r>
            <a:r>
              <a:rPr lang="en-US" sz="4000" dirty="0" smtClean="0"/>
              <a:t>Games</a:t>
            </a:r>
            <a:endParaRPr lang="en-US" sz="4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533400" y="1295400"/>
          <a:ext cx="80772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2400"/>
                <a:gridCol w="26416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Sponsor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xfinity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Starting Line-up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Nissan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Keys to the Game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Southwest Airlines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Scouting Report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Budweiser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Thirst Inning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Dodge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Stump the Fans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&amp; 7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Verizon Wireless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Game Summary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r>
                        <a:rPr lang="en-US" baseline="30000" dirty="0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AT&amp;T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Call to the Bullpen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Random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Coors</a:t>
                      </a:r>
                      <a:r>
                        <a:rPr lang="en-US" baseline="0" dirty="0" smtClean="0"/>
                        <a:t> Light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FreezeCam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Depot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Defensive Play of the Game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 York Life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Safe &amp;</a:t>
                      </a:r>
                      <a:r>
                        <a:rPr lang="en-US" baseline="0" dirty="0" smtClean="0"/>
                        <a:t> Secure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Random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W.B. Mason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Delivery of the Game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Random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Toyota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League Scoreboard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Random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McDonald’s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Home Run Jackpot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End of the Ninth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Chevrolet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Player of the Game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AC27DC6-647F-4EDD-AADA-43CE9A84B804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21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34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/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Reasons for Sponsorship</a:t>
            </a:r>
          </a:p>
        </p:txBody>
      </p:sp>
      <p:sp>
        <p:nvSpPr>
          <p:cNvPr id="5734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514350" indent="-514350">
              <a:buFont typeface="Arial Black" pitchFamily="34" charset="0"/>
              <a:buAutoNum type="arabicPeriod"/>
            </a:pPr>
            <a:r>
              <a:rPr lang="en-US" b="1" dirty="0"/>
              <a:t>To increase sales &amp; profit</a:t>
            </a:r>
            <a:br>
              <a:rPr lang="en-US" b="1" dirty="0"/>
            </a:br>
            <a:endParaRPr lang="en-US" b="1" dirty="0"/>
          </a:p>
          <a:p>
            <a:pPr marL="514350" indent="-514350">
              <a:buFont typeface="Arial Black" pitchFamily="34" charset="0"/>
              <a:buAutoNum type="arabicPeriod"/>
            </a:pPr>
            <a:r>
              <a:rPr lang="en-US" b="1" dirty="0"/>
              <a:t>To introduce a new product/service to a large audience</a:t>
            </a:r>
            <a:br>
              <a:rPr lang="en-US" b="1" dirty="0"/>
            </a:br>
            <a:endParaRPr lang="en-US" b="1" dirty="0"/>
          </a:p>
          <a:p>
            <a:pPr marL="514350" indent="-514350">
              <a:buFont typeface="Arial Black" pitchFamily="34" charset="0"/>
              <a:buAutoNum type="arabicPeriod"/>
            </a:pPr>
            <a:r>
              <a:rPr lang="en-US" b="1" dirty="0"/>
              <a:t>To be identified with an event in which the target market is interested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FB57C0E-FEDB-4A91-A8C9-A2514E183709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22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34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/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Reasons for Sponsorship</a:t>
            </a:r>
          </a:p>
        </p:txBody>
      </p:sp>
      <p:sp>
        <p:nvSpPr>
          <p:cNvPr id="5734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marL="514350" indent="-514350">
              <a:buFont typeface="Arial Black" pitchFamily="34" charset="0"/>
              <a:buAutoNum type="arabicPeriod" startAt="4"/>
            </a:pPr>
            <a:r>
              <a:rPr lang="en-US" sz="3000" b="1" dirty="0"/>
              <a:t>To earn the goodwill of the audience by showing commitment to the community</a:t>
            </a:r>
            <a:br>
              <a:rPr lang="en-US" sz="3000" b="1" dirty="0"/>
            </a:br>
            <a:endParaRPr lang="en-US" sz="3000" b="1" dirty="0"/>
          </a:p>
          <a:p>
            <a:pPr marL="514350" indent="-514350">
              <a:buFont typeface="Arial Black" pitchFamily="34" charset="0"/>
              <a:buAutoNum type="arabicPeriod" startAt="4"/>
            </a:pPr>
            <a:r>
              <a:rPr lang="en-US" sz="3000" b="1" dirty="0"/>
              <a:t>To entertain clients, employees or potential customers</a:t>
            </a:r>
            <a:br>
              <a:rPr lang="en-US" sz="3000" b="1" dirty="0"/>
            </a:br>
            <a:endParaRPr lang="en-US" sz="3000" b="1" dirty="0"/>
          </a:p>
          <a:p>
            <a:pPr marL="514350" indent="-514350">
              <a:buFont typeface="Arial Black" pitchFamily="34" charset="0"/>
              <a:buAutoNum type="arabicPeriod" startAt="4"/>
            </a:pPr>
            <a:r>
              <a:rPr lang="en-US" sz="3000" b="1" dirty="0"/>
              <a:t>To enhance the company’s image</a:t>
            </a:r>
            <a:br>
              <a:rPr lang="en-US" sz="3000" b="1" dirty="0"/>
            </a:br>
            <a:endParaRPr lang="en-US" sz="3000" b="1" dirty="0"/>
          </a:p>
          <a:p>
            <a:pPr marL="514350" indent="-514350">
              <a:buFont typeface="Arial Black" pitchFamily="34" charset="0"/>
              <a:buAutoNum type="arabicPeriod" startAt="4"/>
            </a:pPr>
            <a:r>
              <a:rPr lang="en-US" sz="3000" b="1" dirty="0"/>
              <a:t>To enter new markets or a niche market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408D3C9-45C4-4AAE-92D9-0780E0DCCEB0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23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2592388"/>
            <a:ext cx="8839200" cy="3503612"/>
          </a:xfrm>
        </p:spPr>
        <p:txBody>
          <a:bodyPr/>
          <a:lstStyle/>
          <a:p>
            <a:r>
              <a:rPr lang="en-US" dirty="0"/>
              <a:t>What do sponsors expect in return for their investments? </a:t>
            </a:r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Positive Public Recognition</a:t>
            </a:r>
          </a:p>
          <a:p>
            <a:pPr lvl="1"/>
            <a:r>
              <a:rPr lang="en-US" dirty="0" smtClean="0"/>
              <a:t>Which can lead to financial gains through increased sales</a:t>
            </a:r>
            <a:endParaRPr lang="en-US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1BDC749-F24C-4AEA-9553-3E1FD5F02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24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44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4638"/>
            <a:ext cx="6629400" cy="1143000"/>
          </a:xfrm>
        </p:spPr>
        <p:txBody>
          <a:bodyPr/>
          <a:lstStyle/>
          <a:p>
            <a:r>
              <a:rPr lang="en-US" dirty="0"/>
              <a:t>WHAT IS AN ENDORSEMENT?</a:t>
            </a:r>
          </a:p>
        </p:txBody>
      </p:sp>
      <p:sp>
        <p:nvSpPr>
          <p:cNvPr id="5744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752600"/>
            <a:ext cx="8229600" cy="4953000"/>
          </a:xfrm>
        </p:spPr>
        <p:txBody>
          <a:bodyPr/>
          <a:lstStyle/>
          <a:p>
            <a:r>
              <a:rPr lang="en-US" b="1" dirty="0" smtClean="0">
                <a:latin typeface="Arial" charset="0"/>
              </a:rPr>
              <a:t>endorsement</a:t>
            </a:r>
          </a:p>
          <a:p>
            <a:pPr lvl="1"/>
            <a:r>
              <a:rPr lang="en-US" dirty="0" smtClean="0"/>
              <a:t>a person’s public expression of approval or support for a product or service</a:t>
            </a:r>
          </a:p>
          <a:p>
            <a:pPr lvl="1"/>
            <a:r>
              <a:rPr lang="en-US" dirty="0" smtClean="0"/>
              <a:t>a promotional tool (not a form of sponsorship)</a:t>
            </a:r>
          </a:p>
          <a:p>
            <a:endParaRPr lang="en-US" b="1" dirty="0" smtClean="0"/>
          </a:p>
          <a:p>
            <a:r>
              <a:rPr lang="en-US" b="1" dirty="0" smtClean="0"/>
              <a:t>Example Endorsements:</a:t>
            </a:r>
          </a:p>
          <a:p>
            <a:pPr lvl="1"/>
            <a:r>
              <a:rPr lang="en-US" b="1" dirty="0" smtClean="0"/>
              <a:t>Racecar Driver in Tire Commercial</a:t>
            </a:r>
          </a:p>
          <a:p>
            <a:pPr lvl="2"/>
            <a:r>
              <a:rPr lang="en-US" b="1" dirty="0" smtClean="0"/>
              <a:t>Public knows the person is a real professional driver</a:t>
            </a:r>
          </a:p>
          <a:p>
            <a:pPr lvl="2"/>
            <a:r>
              <a:rPr lang="en-US" b="1" dirty="0" smtClean="0"/>
              <a:t>Assumes comments are their personal opinions</a:t>
            </a:r>
          </a:p>
          <a:p>
            <a:pPr lvl="2"/>
            <a:r>
              <a:rPr lang="en-US" b="1" dirty="0" smtClean="0"/>
              <a:t>Assumes driver believes in the comments they make</a:t>
            </a:r>
          </a:p>
          <a:p>
            <a:pPr lvl="2"/>
            <a:endParaRPr lang="en-US" b="1" dirty="0" smtClean="0"/>
          </a:p>
          <a:p>
            <a:pPr lvl="1"/>
            <a:endParaRPr lang="en-US" b="1" dirty="0" smtClean="0"/>
          </a:p>
        </p:txBody>
      </p:sp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18747" y="0"/>
            <a:ext cx="222525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1BDC749-F24C-4AEA-9553-3E1FD5F027D3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25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44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274638"/>
            <a:ext cx="8305800" cy="1143000"/>
          </a:xfrm>
        </p:spPr>
        <p:txBody>
          <a:bodyPr/>
          <a:lstStyle/>
          <a:p>
            <a:r>
              <a:rPr lang="en-US" dirty="0" smtClean="0"/>
              <a:t>Federal Trade Commission</a:t>
            </a:r>
            <a:endParaRPr lang="en-US" dirty="0"/>
          </a:p>
        </p:txBody>
      </p:sp>
      <p:sp>
        <p:nvSpPr>
          <p:cNvPr id="574467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828800"/>
            <a:ext cx="8382000" cy="4724400"/>
          </a:xfrm>
        </p:spPr>
        <p:txBody>
          <a:bodyPr/>
          <a:lstStyle/>
          <a:p>
            <a:r>
              <a:rPr lang="en-US" b="1" dirty="0" smtClean="0"/>
              <a:t>Federal </a:t>
            </a:r>
            <a:r>
              <a:rPr lang="en-US" b="1" dirty="0"/>
              <a:t>Trade Commission (FTC)</a:t>
            </a:r>
          </a:p>
          <a:p>
            <a:pPr lvl="1"/>
            <a:r>
              <a:rPr lang="en-US" dirty="0"/>
              <a:t>a U.S. governmental agency whose principal mission is the promotion of consumer protection and competitive business </a:t>
            </a:r>
            <a:r>
              <a:rPr lang="en-US" dirty="0" smtClean="0"/>
              <a:t>practices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FTC  defines  Endorsement as:</a:t>
            </a:r>
          </a:p>
          <a:p>
            <a:pPr lvl="2"/>
            <a:r>
              <a:rPr lang="en-US" dirty="0" smtClean="0"/>
              <a:t>“ any advertising message [that] consumers are likely to believe reflects the opinions, beliefs, findings, or experience of a party other than the sponsoring advertiser.”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3C769DA-91CB-40DA-A173-009F27C0A7BC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26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549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Legal Restrictions on Endorsements</a:t>
            </a:r>
          </a:p>
        </p:txBody>
      </p:sp>
      <p:sp>
        <p:nvSpPr>
          <p:cNvPr id="57549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81000" y="2057400"/>
            <a:ext cx="8458200" cy="3963988"/>
          </a:xfrm>
        </p:spPr>
        <p:txBody>
          <a:bodyPr/>
          <a:lstStyle/>
          <a:p>
            <a:r>
              <a:rPr lang="en-US" dirty="0"/>
              <a:t>FTC endorsement guidelines include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  <a:p>
            <a:pPr marL="971550" lvl="1" indent="-514350">
              <a:buFont typeface="Arial Black" pitchFamily="34" charset="0"/>
              <a:buAutoNum type="arabicPeriod"/>
            </a:pPr>
            <a:r>
              <a:rPr lang="en-US" dirty="0"/>
              <a:t>The endorser’s opinions must be truthful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971550" lvl="1" indent="-514350">
              <a:buFont typeface="Arial Black" pitchFamily="34" charset="0"/>
              <a:buAutoNum type="arabicPeriod"/>
            </a:pPr>
            <a:r>
              <a:rPr lang="en-US" dirty="0"/>
              <a:t>The endorser should have actual product experience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971550" lvl="1" indent="-514350">
              <a:buFont typeface="Arial Black" pitchFamily="34" charset="0"/>
              <a:buAutoNum type="arabicPeriod"/>
            </a:pPr>
            <a:r>
              <a:rPr lang="en-US" dirty="0"/>
              <a:t>Deceptive or misleading statements are prohibited.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292B3EB-0531-4701-9DD1-6282B536ED2B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27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8562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133600"/>
            <a:ext cx="8305800" cy="3962400"/>
          </a:xfrm>
        </p:spPr>
        <p:txBody>
          <a:bodyPr/>
          <a:lstStyle/>
          <a:p>
            <a:pPr marL="971550" lvl="1" indent="-514350">
              <a:buFont typeface="Arial Black" pitchFamily="34" charset="0"/>
              <a:buAutoNum type="arabicPeriod" startAt="4"/>
            </a:pPr>
            <a:r>
              <a:rPr lang="en-US" dirty="0"/>
              <a:t>Endorsements cannot distort endorser’s opinion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971550" lvl="1" indent="-514350">
              <a:buFont typeface="Arial Black" pitchFamily="34" charset="0"/>
              <a:buAutoNum type="arabicPeriod" startAt="4"/>
            </a:pPr>
            <a:r>
              <a:rPr lang="en-US" dirty="0"/>
              <a:t>The endorser must use and believe in the product for as long as the endorser is featured in ads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marL="971550" lvl="1" indent="-514350">
              <a:buFont typeface="Arial Black" pitchFamily="34" charset="0"/>
              <a:buAutoNum type="arabicPeriod" startAt="4"/>
            </a:pPr>
            <a:r>
              <a:rPr lang="en-US" dirty="0"/>
              <a:t>The endorser must be advised of product changes and must continue to use and believe in the product in its revised state.</a:t>
            </a:r>
          </a:p>
        </p:txBody>
      </p:sp>
      <p:sp>
        <p:nvSpPr>
          <p:cNvPr id="578563" name="Rectangle 3"/>
          <p:cNvSpPr>
            <a:spLocks noChangeArrowheads="1"/>
          </p:cNvSpPr>
          <p:nvPr/>
        </p:nvSpPr>
        <p:spPr bwMode="auto">
          <a:xfrm>
            <a:off x="685800" y="9144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endParaRPr lang="en-US" sz="2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Legal Restrictions on Endorsements </a:t>
            </a:r>
            <a:r>
              <a:rPr lang="en-US" sz="4000" dirty="0">
                <a:solidFill>
                  <a:schemeClr val="hlink"/>
                </a:solidFill>
              </a:rPr>
              <a:t>(continued)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EFE4B11-5804-45CE-98C2-9A25ECC2FD06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28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651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Celebrity Endorsements</a:t>
            </a:r>
          </a:p>
        </p:txBody>
      </p:sp>
      <p:sp>
        <p:nvSpPr>
          <p:cNvPr id="57651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Celebrity endorsements are expensive and are often surrounded by controversy.</a:t>
            </a:r>
            <a:br>
              <a:rPr lang="en-US" dirty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sz="4000" b="1" u="sng" dirty="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endorsed products sell better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viewers are less likely to turn off a commercial featuring a celebrity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consumers believe celebrities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96932C0-3D51-4A21-A55F-62366635152E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29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79586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9600" y="1524000"/>
            <a:ext cx="7772400" cy="3124200"/>
          </a:xfrm>
        </p:spPr>
        <p:txBody>
          <a:bodyPr/>
          <a:lstStyle/>
          <a:p>
            <a:r>
              <a:rPr lang="en-US" sz="4000" b="1" u="sng" dirty="0" smtClean="0"/>
              <a:t>disadvantages</a:t>
            </a:r>
          </a:p>
          <a:p>
            <a:pPr lvl="1"/>
            <a:r>
              <a:rPr lang="en-US" dirty="0" smtClean="0"/>
              <a:t>expensive</a:t>
            </a:r>
            <a:endParaRPr lang="en-US" dirty="0"/>
          </a:p>
          <a:p>
            <a:pPr lvl="1"/>
            <a:r>
              <a:rPr lang="en-US" dirty="0"/>
              <a:t>if an endorser is overexposed, consumers will start to doubt the endorser’s sincerity</a:t>
            </a:r>
          </a:p>
          <a:p>
            <a:pPr lvl="1"/>
            <a:r>
              <a:rPr lang="en-US" dirty="0"/>
              <a:t>there is a negative publicity risk if the endorser commits a crime or social blunder</a:t>
            </a:r>
          </a:p>
        </p:txBody>
      </p:sp>
      <p:sp>
        <p:nvSpPr>
          <p:cNvPr id="579587" name="Rectangle 3"/>
          <p:cNvSpPr>
            <a:spLocks noChangeArrowheads="1"/>
          </p:cNvSpPr>
          <p:nvPr/>
        </p:nvSpPr>
        <p:spPr bwMode="auto">
          <a:xfrm>
            <a:off x="838200" y="4876800"/>
            <a:ext cx="800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en-US" sz="3200" b="1" i="1" u="sng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" name="Rectangle 2"/>
          <p:cNvSpPr txBox="1">
            <a:spLocks noRot="1"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Celebrity Endorsements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9657E4B-3BC6-48D7-9841-B59D1440AC4E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5603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PLANNING TO PROMOTE</a:t>
            </a:r>
          </a:p>
        </p:txBody>
      </p:sp>
      <p:sp>
        <p:nvSpPr>
          <p:cNvPr id="5560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2611438"/>
          </a:xfrm>
        </p:spPr>
        <p:txBody>
          <a:bodyPr/>
          <a:lstStyle/>
          <a:p>
            <a:r>
              <a:rPr lang="en-US" sz="4000" dirty="0"/>
              <a:t>Knowing your target customers and having a plan to reach them are essential for effective promotions.</a:t>
            </a:r>
          </a:p>
        </p:txBody>
      </p:sp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934200" y="5268912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Drew Brees for Nyqui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57800" y="1828800"/>
            <a:ext cx="3657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/>
              <a:t>Drew </a:t>
            </a:r>
            <a:r>
              <a:rPr lang="en-US" sz="4500" dirty="0" err="1" smtClean="0"/>
              <a:t>Brees</a:t>
            </a:r>
            <a:r>
              <a:rPr lang="en-US" sz="4500" dirty="0" smtClean="0"/>
              <a:t> is featured in the 2010 </a:t>
            </a:r>
            <a:r>
              <a:rPr lang="en-US" sz="4500" dirty="0" err="1" smtClean="0">
                <a:hlinkClick r:id="rId3" action="ppaction://hlinkfile"/>
              </a:rPr>
              <a:t>NyQuil</a:t>
            </a:r>
            <a:r>
              <a:rPr lang="en-US" sz="4500" dirty="0" smtClean="0"/>
              <a:t> </a:t>
            </a:r>
            <a:br>
              <a:rPr lang="en-US" sz="4500" dirty="0" smtClean="0"/>
            </a:br>
            <a:r>
              <a:rPr lang="en-US" sz="4500" dirty="0" smtClean="0"/>
              <a:t>ad campaign</a:t>
            </a:r>
            <a:endParaRPr lang="en-US" sz="45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Andy Roddick for Lacoste Challe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81600" cy="6908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53000" y="1066800"/>
            <a:ext cx="4191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/>
              <a:t>Andy </a:t>
            </a:r>
            <a:r>
              <a:rPr lang="en-US" sz="4500" dirty="0" err="1" smtClean="0"/>
              <a:t>Roddick</a:t>
            </a:r>
            <a:endParaRPr lang="en-US" sz="4500" dirty="0" smtClean="0"/>
          </a:p>
          <a:p>
            <a:pPr algn="ctr"/>
            <a:endParaRPr lang="en-US" sz="4500" dirty="0" smtClean="0">
              <a:hlinkClick r:id="rId3" action="ppaction://hlinkfile"/>
            </a:endParaRPr>
          </a:p>
          <a:p>
            <a:pPr algn="ctr"/>
            <a:r>
              <a:rPr lang="en-US" sz="4500" dirty="0" err="1" smtClean="0">
                <a:hlinkClick r:id="rId3" action="ppaction://hlinkfile"/>
              </a:rPr>
              <a:t>Lacoste</a:t>
            </a:r>
            <a:r>
              <a:rPr lang="en-US" sz="4500" dirty="0" smtClean="0"/>
              <a:t> Challenge Cologne</a:t>
            </a:r>
            <a:br>
              <a:rPr lang="en-US" sz="4500" dirty="0" smtClean="0"/>
            </a:br>
            <a:r>
              <a:rPr lang="en-US" sz="4500" dirty="0" smtClean="0"/>
              <a:t> </a:t>
            </a:r>
          </a:p>
          <a:p>
            <a:pPr algn="ctr"/>
            <a:r>
              <a:rPr lang="en-US" sz="3200" dirty="0" smtClean="0"/>
              <a:t>(replacing Hayden Christensen in 2010)</a:t>
            </a:r>
            <a:endParaRPr lang="en-US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2" descr="Emma Stone Revlon celebrity endors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0"/>
            <a:ext cx="5181600" cy="6908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295400"/>
            <a:ext cx="4191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/>
              <a:t>Emma Stone</a:t>
            </a:r>
          </a:p>
          <a:p>
            <a:pPr algn="ctr"/>
            <a:endParaRPr lang="en-US" sz="4500" dirty="0" smtClean="0">
              <a:hlinkClick r:id="rId3" action="ppaction://hlinkfile"/>
            </a:endParaRPr>
          </a:p>
          <a:p>
            <a:pPr algn="ctr"/>
            <a:r>
              <a:rPr lang="en-US" sz="4800" dirty="0" smtClean="0">
                <a:hlinkClick r:id="rId3" action="ppaction://hlinkfile"/>
              </a:rPr>
              <a:t>Revlon</a:t>
            </a:r>
            <a:r>
              <a:rPr lang="en-US" sz="4800" dirty="0" smtClean="0"/>
              <a:t> 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Spring 2012</a:t>
            </a:r>
            <a:endParaRPr lang="en-US" sz="4500" dirty="0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Lea Michele Candie's celebrity endorseme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0"/>
            <a:ext cx="51435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066800"/>
            <a:ext cx="4191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Lea Michele </a:t>
            </a:r>
          </a:p>
          <a:p>
            <a:pPr algn="ctr"/>
            <a:endParaRPr lang="en-US" sz="4800" dirty="0" smtClean="0">
              <a:hlinkClick r:id="rId3" action="ppaction://hlinkfile"/>
            </a:endParaRPr>
          </a:p>
          <a:p>
            <a:pPr algn="ctr"/>
            <a:r>
              <a:rPr lang="en-US" sz="4800" dirty="0" err="1" smtClean="0">
                <a:hlinkClick r:id="rId3" action="ppaction://hlinkfile"/>
              </a:rPr>
              <a:t>Candie's</a:t>
            </a:r>
            <a:r>
              <a:rPr lang="en-US" sz="4800" dirty="0" smtClean="0"/>
              <a:t> clothing line campaign</a:t>
            </a:r>
            <a:br>
              <a:rPr lang="en-US" sz="4800" dirty="0" smtClean="0"/>
            </a:br>
            <a:r>
              <a:rPr lang="en-US" sz="4800" dirty="0" smtClean="0"/>
              <a:t> </a:t>
            </a:r>
          </a:p>
          <a:p>
            <a:pPr algn="ctr"/>
            <a:r>
              <a:rPr lang="en-US" sz="4800" dirty="0" smtClean="0"/>
              <a:t>Spring 2012</a:t>
            </a:r>
            <a:endParaRPr lang="en-US" sz="45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FE8B39D5-6772-4632-B5E7-9434CA8417A6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34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061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What Businesses Seek in an Endorser</a:t>
            </a:r>
          </a:p>
        </p:txBody>
      </p:sp>
      <p:sp>
        <p:nvSpPr>
          <p:cNvPr id="58061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2133600"/>
            <a:ext cx="8458200" cy="3992563"/>
          </a:xfrm>
        </p:spPr>
        <p:txBody>
          <a:bodyPr/>
          <a:lstStyle/>
          <a:p>
            <a:r>
              <a:rPr lang="en-US" sz="3000" dirty="0"/>
              <a:t>someone </a:t>
            </a:r>
            <a:r>
              <a:rPr lang="en-US" sz="3000" dirty="0" smtClean="0"/>
              <a:t>w/ </a:t>
            </a:r>
            <a:r>
              <a:rPr lang="en-US" sz="3000" dirty="0"/>
              <a:t>positive, charismatic, trustworthy image</a:t>
            </a:r>
          </a:p>
          <a:p>
            <a:r>
              <a:rPr lang="en-US" sz="3000" dirty="0"/>
              <a:t>a celebrity most consumers know</a:t>
            </a:r>
          </a:p>
          <a:p>
            <a:r>
              <a:rPr lang="en-US" sz="3000" dirty="0"/>
              <a:t>a celebrity with a current career</a:t>
            </a:r>
          </a:p>
          <a:p>
            <a:r>
              <a:rPr lang="en-US" sz="3000" dirty="0"/>
              <a:t>someone who presents few risks</a:t>
            </a:r>
          </a:p>
          <a:p>
            <a:r>
              <a:rPr lang="en-US" sz="3000" dirty="0"/>
              <a:t>someone </a:t>
            </a:r>
            <a:r>
              <a:rPr lang="en-US" sz="3000" dirty="0" smtClean="0"/>
              <a:t>with a </a:t>
            </a:r>
            <a:r>
              <a:rPr lang="en-US" sz="3000" dirty="0"/>
              <a:t>believable relationship </a:t>
            </a:r>
            <a:r>
              <a:rPr lang="en-US" sz="3000" dirty="0" smtClean="0"/>
              <a:t>with product</a:t>
            </a:r>
            <a:endParaRPr lang="en-US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EE1899C-6332-495F-9DF6-50D4AFBE3B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35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05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667000"/>
            <a:ext cx="8229600" cy="3505200"/>
          </a:xfrm>
        </p:spPr>
        <p:txBody>
          <a:bodyPr/>
          <a:lstStyle/>
          <a:p>
            <a:r>
              <a:rPr lang="en-US" sz="3600" dirty="0"/>
              <a:t>List </a:t>
            </a:r>
            <a:r>
              <a:rPr lang="en-US" sz="3600" b="1" u="sng" dirty="0"/>
              <a:t>advantages</a:t>
            </a:r>
            <a:r>
              <a:rPr lang="en-US" sz="3600" dirty="0"/>
              <a:t> and </a:t>
            </a:r>
            <a:r>
              <a:rPr lang="en-US" sz="3600" b="1" u="sng" dirty="0"/>
              <a:t>disadvantages</a:t>
            </a:r>
            <a:r>
              <a:rPr lang="en-US" sz="3600" dirty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of </a:t>
            </a:r>
            <a:r>
              <a:rPr lang="en-US" sz="3600" dirty="0"/>
              <a:t>using celebrity endorsers.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E5BE033-2FB2-4325-B27F-20EC93A2AB91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36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35554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11.3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Promotional Events  </a:t>
            </a:r>
          </a:p>
        </p:txBody>
      </p:sp>
      <p:sp>
        <p:nvSpPr>
          <p:cNvPr id="53555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>
                <a:solidFill>
                  <a:schemeClr val="hlink"/>
                </a:solidFill>
              </a:rPr>
              <a:t>Goals</a:t>
            </a:r>
          </a:p>
          <a:p>
            <a:r>
              <a:rPr lang="en-US"/>
              <a:t>Explain the promotional value of involvement in seasonal themed events.</a:t>
            </a:r>
          </a:p>
          <a:p>
            <a:r>
              <a:rPr lang="en-US"/>
              <a:t>Explain the promotional value of entertainment awards.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AD2D399-33F3-45B1-9630-C7BE09C84D21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37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163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THE RIGHT EVENT</a:t>
            </a:r>
          </a:p>
        </p:txBody>
      </p:sp>
      <p:sp>
        <p:nvSpPr>
          <p:cNvPr id="581635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2698750"/>
          </a:xfrm>
        </p:spPr>
        <p:txBody>
          <a:bodyPr/>
          <a:lstStyle/>
          <a:p>
            <a:r>
              <a:rPr lang="en-US" b="1"/>
              <a:t>themed events</a:t>
            </a:r>
          </a:p>
          <a:p>
            <a:pPr lvl="1"/>
            <a:r>
              <a:rPr lang="en-US" dirty="0"/>
              <a:t>centered around a specific theme</a:t>
            </a:r>
          </a:p>
          <a:p>
            <a:pPr lvl="1"/>
            <a:r>
              <a:rPr lang="en-US" dirty="0"/>
              <a:t>held annually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2" cstate="print"/>
          <a:srcRect l="30469" t="39584" r="44531" b="36458"/>
          <a:stretch>
            <a:fillRect/>
          </a:stretch>
        </p:blipFill>
        <p:spPr bwMode="auto">
          <a:xfrm>
            <a:off x="6705600" y="4419600"/>
            <a:ext cx="22098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BF08DF89-8914-4CBB-A0D1-CB2F8F12A5FA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38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7778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762000" y="1981200"/>
            <a:ext cx="7772400" cy="4191000"/>
          </a:xfrm>
        </p:spPr>
        <p:txBody>
          <a:bodyPr/>
          <a:lstStyle/>
          <a:p>
            <a:pPr lvl="1"/>
            <a:r>
              <a:rPr lang="en-US"/>
              <a:t>which events to participate in</a:t>
            </a:r>
          </a:p>
          <a:p>
            <a:pPr lvl="1"/>
            <a:r>
              <a:rPr lang="en-US"/>
              <a:t>the extent of involvement</a:t>
            </a:r>
            <a:br>
              <a:rPr lang="en-US"/>
            </a:br>
            <a:endParaRPr lang="en-US"/>
          </a:p>
          <a:p>
            <a:r>
              <a:rPr lang="en-US"/>
              <a:t>There should be a correlation between the event and the sponsor’s customers.</a:t>
            </a:r>
          </a:p>
          <a:p>
            <a:pPr lvl="1"/>
            <a:r>
              <a:rPr lang="en-US"/>
              <a:t>Sponsorship should result in new sales or customers for the sponsor.</a:t>
            </a:r>
          </a:p>
        </p:txBody>
      </p:sp>
      <p:sp>
        <p:nvSpPr>
          <p:cNvPr id="587779" name="Rectangle 3"/>
          <p:cNvSpPr>
            <a:spLocks noChangeArrowheads="1"/>
          </p:cNvSpPr>
          <p:nvPr/>
        </p:nvSpPr>
        <p:spPr bwMode="auto">
          <a:xfrm>
            <a:off x="685800" y="914400"/>
            <a:ext cx="8001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Sponsors need to make careful decisions about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AF4866A7-6A5C-45F1-94CB-82D83C0C5808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39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265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Event Coordination</a:t>
            </a:r>
          </a:p>
        </p:txBody>
      </p:sp>
      <p:sp>
        <p:nvSpPr>
          <p:cNvPr id="5826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event coordinator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 person employed by the venue who works with the event’s sponsors to plan the </a:t>
            </a:r>
            <a:r>
              <a:rPr lang="en-US" dirty="0" smtClean="0"/>
              <a:t>event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/>
              <a:t>exhibit manager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plans exhibit locations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rents space to businesses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ensure exhibitors’ needs are met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D6219F9-8869-4586-8246-767882FC496A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57058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Developing a Promotional Plan</a:t>
            </a:r>
          </a:p>
        </p:txBody>
      </p:sp>
      <p:sp>
        <p:nvSpPr>
          <p:cNvPr id="557059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b="1" dirty="0"/>
              <a:t>promotional plan</a:t>
            </a:r>
          </a:p>
          <a:p>
            <a:pPr lvl="1"/>
            <a:r>
              <a:rPr lang="en-US" dirty="0"/>
              <a:t>a written, detailed description of how the four elements of promotion will be used</a:t>
            </a:r>
          </a:p>
          <a:p>
            <a:pPr lvl="3"/>
            <a:r>
              <a:rPr lang="en-US" sz="2800" dirty="0"/>
              <a:t>advertising</a:t>
            </a:r>
          </a:p>
          <a:p>
            <a:pPr lvl="3"/>
            <a:r>
              <a:rPr lang="en-US" sz="2800" dirty="0"/>
              <a:t>sales promotion</a:t>
            </a:r>
          </a:p>
          <a:p>
            <a:pPr lvl="3"/>
            <a:r>
              <a:rPr lang="en-US" sz="2800" dirty="0"/>
              <a:t>publicity</a:t>
            </a:r>
          </a:p>
          <a:p>
            <a:pPr lvl="3"/>
            <a:r>
              <a:rPr lang="en-US" sz="2800" dirty="0"/>
              <a:t>personal </a:t>
            </a:r>
            <a:r>
              <a:rPr lang="en-US" sz="2800" dirty="0" smtClean="0"/>
              <a:t>selling</a:t>
            </a:r>
            <a:br>
              <a:rPr lang="en-US" sz="2800" dirty="0" smtClean="0"/>
            </a:br>
            <a:endParaRPr lang="en-US" sz="2800" dirty="0" smtClean="0"/>
          </a:p>
          <a:p>
            <a:pPr lvl="1"/>
            <a:r>
              <a:rPr lang="en-US" b="1" dirty="0" smtClean="0"/>
              <a:t>Covers about a year at a time and reviewed/updated throughout the year.</a:t>
            </a:r>
            <a:endParaRPr lang="en-US" dirty="0" smtClean="0"/>
          </a:p>
          <a:p>
            <a:pPr lvl="1"/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2F491819-CD06-4AF4-9C6B-5BC7CFF461BC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40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368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Trade Shows</a:t>
            </a:r>
          </a:p>
        </p:txBody>
      </p:sp>
      <p:sp>
        <p:nvSpPr>
          <p:cNvPr id="58368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38200" y="1524000"/>
            <a:ext cx="8007350" cy="2895600"/>
          </a:xfrm>
        </p:spPr>
        <p:txBody>
          <a:bodyPr/>
          <a:lstStyle/>
          <a:p>
            <a:r>
              <a:rPr lang="en-US"/>
              <a:t>major events where people in a related industry meet to</a:t>
            </a:r>
          </a:p>
          <a:p>
            <a:pPr lvl="1"/>
            <a:r>
              <a:rPr lang="en-US"/>
              <a:t>show their products</a:t>
            </a:r>
          </a:p>
          <a:p>
            <a:pPr lvl="1"/>
            <a:r>
              <a:rPr lang="en-US"/>
              <a:t>exchange ideas</a:t>
            </a:r>
          </a:p>
          <a:p>
            <a:pPr lvl="1"/>
            <a:r>
              <a:rPr lang="en-US"/>
              <a:t>learn about the latest trends</a:t>
            </a:r>
          </a:p>
        </p:txBody>
      </p:sp>
      <p:sp>
        <p:nvSpPr>
          <p:cNvPr id="583684" name="Rectangle 4"/>
          <p:cNvSpPr>
            <a:spLocks noRot="1" noChangeArrowheads="1"/>
          </p:cNvSpPr>
          <p:nvPr/>
        </p:nvSpPr>
        <p:spPr bwMode="auto">
          <a:xfrm>
            <a:off x="762000" y="5257800"/>
            <a:ext cx="80073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American country music has a global appeal.</a:t>
            </a:r>
          </a:p>
        </p:txBody>
      </p:sp>
      <p:sp>
        <p:nvSpPr>
          <p:cNvPr id="583685" name="Rectangle 5"/>
          <p:cNvSpPr>
            <a:spLocks noRot="1" noChangeArrowheads="1"/>
          </p:cNvSpPr>
          <p:nvPr/>
        </p:nvSpPr>
        <p:spPr bwMode="auto">
          <a:xfrm>
            <a:off x="304800" y="4191000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+mn-cs"/>
              </a:rPr>
              <a:t>Country Music Festivals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441CE67-3A57-4B81-A8B7-31B86B46E0E8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41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13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749550"/>
            <a:ext cx="7710488" cy="2990850"/>
          </a:xfrm>
        </p:spPr>
        <p:txBody>
          <a:bodyPr/>
          <a:lstStyle/>
          <a:p>
            <a:r>
              <a:rPr lang="en-US"/>
              <a:t>What is the difference between a trade show and a themed event? </a:t>
            </a:r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CCEF761-C07E-4DAD-A2B0-C42733739730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42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5730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AWARDING THE BEST</a:t>
            </a:r>
          </a:p>
        </p:txBody>
      </p:sp>
      <p:sp>
        <p:nvSpPr>
          <p:cNvPr id="585731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1600200"/>
            <a:ext cx="8229600" cy="27860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The top four annual awards shows have a high marketing value.</a:t>
            </a:r>
            <a:br>
              <a:rPr lang="en-US" sz="2800"/>
            </a:br>
            <a:endParaRPr lang="en-US" sz="2800"/>
          </a:p>
          <a:p>
            <a:pPr lvl="1">
              <a:lnSpc>
                <a:spcPct val="80000"/>
              </a:lnSpc>
            </a:pPr>
            <a:r>
              <a:rPr lang="en-US" sz="3200"/>
              <a:t>the Oscars</a:t>
            </a:r>
          </a:p>
          <a:p>
            <a:pPr lvl="1">
              <a:lnSpc>
                <a:spcPct val="80000"/>
              </a:lnSpc>
            </a:pPr>
            <a:endParaRPr lang="en-US" sz="3200"/>
          </a:p>
          <a:p>
            <a:pPr lvl="1">
              <a:lnSpc>
                <a:spcPct val="80000"/>
              </a:lnSpc>
            </a:pPr>
            <a:r>
              <a:rPr lang="en-US" sz="3200"/>
              <a:t>the Grammys</a:t>
            </a:r>
            <a:br>
              <a:rPr lang="en-US" sz="3200"/>
            </a:br>
            <a:endParaRPr lang="en-US" sz="3200"/>
          </a:p>
          <a:p>
            <a:pPr lvl="1">
              <a:lnSpc>
                <a:spcPct val="80000"/>
              </a:lnSpc>
            </a:pPr>
            <a:r>
              <a:rPr lang="en-US" sz="3200"/>
              <a:t>the Emmys</a:t>
            </a:r>
          </a:p>
          <a:p>
            <a:pPr lvl="1">
              <a:lnSpc>
                <a:spcPct val="80000"/>
              </a:lnSpc>
            </a:pPr>
            <a:endParaRPr lang="en-US" sz="3200"/>
          </a:p>
          <a:p>
            <a:pPr lvl="1">
              <a:lnSpc>
                <a:spcPct val="80000"/>
              </a:lnSpc>
            </a:pPr>
            <a:r>
              <a:rPr lang="en-US" sz="3200"/>
              <a:t>the Tonys</a:t>
            </a:r>
            <a:br>
              <a:rPr lang="en-US" sz="3200"/>
            </a:br>
            <a:endParaRPr 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57A3E38-8B2F-44E4-97BA-7F2956713C1D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43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675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Awards </a:t>
            </a:r>
            <a:br>
              <a:rPr lang="en-US">
                <a:solidFill>
                  <a:schemeClr val="hlink"/>
                </a:solidFill>
              </a:rPr>
            </a:br>
            <a:r>
              <a:rPr lang="en-US">
                <a:solidFill>
                  <a:schemeClr val="hlink"/>
                </a:solidFill>
              </a:rPr>
              <a:t>Influence Sales</a:t>
            </a:r>
          </a:p>
        </p:txBody>
      </p:sp>
      <p:sp>
        <p:nvSpPr>
          <p:cNvPr id="586755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847850"/>
            <a:ext cx="6813550" cy="4278313"/>
          </a:xfrm>
        </p:spPr>
        <p:txBody>
          <a:bodyPr/>
          <a:lstStyle/>
          <a:p>
            <a:r>
              <a:rPr lang="en-US" sz="2800"/>
              <a:t>The Oscars</a:t>
            </a:r>
          </a:p>
          <a:p>
            <a:pPr lvl="1"/>
            <a:r>
              <a:rPr lang="en-US" sz="2400"/>
              <a:t>a nomination is lucrative for everyone associated with the film</a:t>
            </a:r>
          </a:p>
          <a:p>
            <a:pPr lvl="1"/>
            <a:r>
              <a:rPr lang="en-US" sz="2400"/>
              <a:t>in 2006, ABC charged between $1 and $1.5 million for each 30-second advertising spot during the Oscars</a:t>
            </a:r>
          </a:p>
          <a:p>
            <a:pPr lvl="1"/>
            <a:r>
              <a:rPr lang="en-US" sz="2400"/>
              <a:t>a Best Picture award will likely result in an additional $100 million in ticket sales</a:t>
            </a:r>
          </a:p>
        </p:txBody>
      </p:sp>
      <p:pic>
        <p:nvPicPr>
          <p:cNvPr id="40965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99325" y="304800"/>
            <a:ext cx="1473200" cy="29718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7AFD185-7A30-4377-A385-3DB4FE4D7AE8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8802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533400" y="1905000"/>
            <a:ext cx="8150225" cy="4217988"/>
          </a:xfrm>
        </p:spPr>
        <p:txBody>
          <a:bodyPr/>
          <a:lstStyle/>
          <a:p>
            <a:pPr lvl="1"/>
            <a:r>
              <a:rPr lang="en-US" sz="2400" dirty="0">
                <a:hlinkClick r:id="rId2"/>
              </a:rPr>
              <a:t>http://www.oscars.org/</a:t>
            </a:r>
          </a:p>
          <a:p>
            <a:pPr lvl="1"/>
            <a:r>
              <a:rPr lang="en-US" sz="2400" dirty="0">
                <a:hlinkClick r:id="rId2"/>
              </a:rPr>
              <a:t>http://oscar.go.com/</a:t>
            </a:r>
            <a:r>
              <a:rPr lang="en-US" sz="2400" dirty="0"/>
              <a:t> </a:t>
            </a:r>
          </a:p>
          <a:p>
            <a:pPr lvl="4"/>
            <a:endParaRPr lang="en-US" sz="1600" dirty="0"/>
          </a:p>
          <a:p>
            <a:pPr lvl="1"/>
            <a:r>
              <a:rPr lang="en-US" sz="2400" dirty="0"/>
              <a:t>The Oscars reward the previous year’s greatest cinema achievements as determined by some of the world’s most accomplished motion picture artists/professionals.</a:t>
            </a:r>
          </a:p>
          <a:p>
            <a:pPr lvl="4"/>
            <a:endParaRPr lang="en-US" sz="1600" dirty="0"/>
          </a:p>
          <a:p>
            <a:pPr lvl="1"/>
            <a:r>
              <a:rPr lang="en-US" sz="2400" dirty="0"/>
              <a:t>The 83rd Academy Awards took place on February 27, 2011 at Hollywood's Kodak Theatre and aired on ABC. </a:t>
            </a:r>
          </a:p>
          <a:p>
            <a:pPr lvl="4"/>
            <a:endParaRPr lang="en-US" sz="1600" dirty="0"/>
          </a:p>
          <a:p>
            <a:pPr lvl="1"/>
            <a:r>
              <a:rPr lang="en-US" sz="2400" dirty="0"/>
              <a:t>One billion viewers worldwide tuned in to the glitz and glamour of Oscar Night and now</a:t>
            </a:r>
          </a:p>
        </p:txBody>
      </p:sp>
      <p:pic>
        <p:nvPicPr>
          <p:cNvPr id="41988" name="Picture 4" descr="http://www.disneydreaming.com/wp-content/uploads/2009/11/Oscar-Award-Sho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04800"/>
            <a:ext cx="2133600" cy="2133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84175"/>
            <a:ext cx="6356350" cy="911225"/>
          </a:xfrm>
        </p:spPr>
        <p:txBody>
          <a:bodyPr/>
          <a:lstStyle/>
          <a:p>
            <a:r>
              <a:rPr lang="en-US"/>
              <a:t>THE OSCARS</a:t>
            </a:r>
            <a:br>
              <a:rPr lang="en-US"/>
            </a:br>
            <a:r>
              <a:rPr lang="en-US" sz="3200"/>
              <a:t>(THE ACADEMY AWARDS)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59DAB7D-CB65-4E9C-B5CD-28AD7945B200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45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8802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903413"/>
            <a:ext cx="7924800" cy="4192587"/>
          </a:xfrm>
        </p:spPr>
        <p:txBody>
          <a:bodyPr/>
          <a:lstStyle/>
          <a:p>
            <a:pPr lvl="1"/>
            <a:r>
              <a:rPr lang="en-US" sz="2400">
                <a:hlinkClick r:id="rId2"/>
              </a:rPr>
              <a:t>http://www.grammy.com/</a:t>
            </a:r>
            <a:r>
              <a:rPr lang="en-US" sz="2400"/>
              <a:t>   </a:t>
            </a:r>
          </a:p>
          <a:p>
            <a:pPr lvl="1"/>
            <a:r>
              <a:rPr lang="en-US" sz="2400">
                <a:hlinkClick r:id="rId3"/>
              </a:rPr>
              <a:t>http://www.grammy.org</a:t>
            </a:r>
            <a:r>
              <a:rPr lang="en-US" sz="2400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The recording industry's most prestigious award </a:t>
            </a:r>
          </a:p>
          <a:p>
            <a:pPr lvl="1"/>
            <a:r>
              <a:rPr lang="en-US" sz="2400"/>
              <a:t>Presented annually by The Recording Academy</a:t>
            </a:r>
          </a:p>
          <a:p>
            <a:pPr lvl="1"/>
            <a:r>
              <a:rPr lang="en-US" sz="2400"/>
              <a:t>Honors excellence in the recording arts &amp; sciences.</a:t>
            </a:r>
          </a:p>
          <a:p>
            <a:pPr lvl="1"/>
            <a:r>
              <a:rPr lang="en-US" sz="2400"/>
              <a:t>It is truly a peer honor, awarded by and to artists and technical professionals for artistic or technical achievement, not sales or chart positions.</a:t>
            </a:r>
          </a:p>
        </p:txBody>
      </p:sp>
      <p:pic>
        <p:nvPicPr>
          <p:cNvPr id="43012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934200" y="304800"/>
            <a:ext cx="1905000" cy="2695575"/>
          </a:xfrm>
          <a:noFill/>
        </p:spPr>
      </p:pic>
      <p:sp>
        <p:nvSpPr>
          <p:cNvPr id="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57200" y="384175"/>
            <a:ext cx="6356350" cy="777875"/>
          </a:xfrm>
        </p:spPr>
        <p:txBody>
          <a:bodyPr/>
          <a:lstStyle/>
          <a:p>
            <a:r>
              <a:rPr lang="en-US"/>
              <a:t>THE GRAMMYS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4ACB64A-BAE9-49DD-9D3D-E1577EAFAE5A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46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89826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681038" y="1905000"/>
            <a:ext cx="8002587" cy="3605213"/>
          </a:xfrm>
        </p:spPr>
        <p:txBody>
          <a:bodyPr/>
          <a:lstStyle/>
          <a:p>
            <a:pPr lvl="1"/>
            <a:r>
              <a:rPr lang="en-US" sz="2400">
                <a:hlinkClick r:id="rId3"/>
              </a:rPr>
              <a:t>http://www.emmys.tv/</a:t>
            </a:r>
            <a:r>
              <a:rPr lang="en-US" sz="2400"/>
              <a:t> </a:t>
            </a:r>
          </a:p>
          <a:p>
            <a:pPr lvl="1"/>
            <a:r>
              <a:rPr lang="en-US" sz="2400">
                <a:hlinkClick r:id="rId4"/>
              </a:rPr>
              <a:t>http://www.emmys.com/</a:t>
            </a:r>
            <a:r>
              <a:rPr lang="en-US" sz="2400"/>
              <a:t> </a:t>
            </a:r>
          </a:p>
          <a:p>
            <a:pPr lvl="4"/>
            <a:endParaRPr lang="en-US" sz="1600"/>
          </a:p>
          <a:p>
            <a:pPr lvl="1"/>
            <a:r>
              <a:rPr lang="en-US" sz="2400"/>
              <a:t>The Emmy Awards recognize excellence within various areas of television and emerging media. </a:t>
            </a:r>
          </a:p>
          <a:p>
            <a:pPr lvl="4"/>
            <a:endParaRPr lang="en-US" sz="1600"/>
          </a:p>
          <a:p>
            <a:pPr lvl="1"/>
            <a:r>
              <a:rPr lang="en-US" sz="2400"/>
              <a:t>Emmys are bestowed by three sister organizations</a:t>
            </a:r>
          </a:p>
          <a:p>
            <a:pPr lvl="2"/>
            <a:r>
              <a:rPr lang="en-US" sz="2000"/>
              <a:t>The Academy of Television Arts and Sciences</a:t>
            </a:r>
          </a:p>
          <a:p>
            <a:pPr lvl="2"/>
            <a:r>
              <a:rPr lang="en-US" sz="2000"/>
              <a:t>The National Academy of Television Arts and Sciences</a:t>
            </a:r>
          </a:p>
          <a:p>
            <a:pPr lvl="2"/>
            <a:r>
              <a:rPr lang="en-US" sz="2000"/>
              <a:t>The International Academy of Television Arts and Sciences</a:t>
            </a: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7467600" y="228600"/>
          <a:ext cx="1333500" cy="2219325"/>
        </p:xfrm>
        <a:graphic>
          <a:graphicData uri="http://schemas.openxmlformats.org/presentationml/2006/ole">
            <p:oleObj spid="_x0000_s44036" name="Bitmap Image" r:id="rId5" imgW="1333333" imgH="2219635" progId="PBrush">
              <p:embed/>
            </p:oleObj>
          </a:graphicData>
        </a:graphic>
      </p:graphicFrame>
      <p:sp>
        <p:nvSpPr>
          <p:cNvPr id="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81000" y="381000"/>
            <a:ext cx="6477000" cy="1143000"/>
          </a:xfrm>
        </p:spPr>
        <p:txBody>
          <a:bodyPr/>
          <a:lstStyle/>
          <a:p>
            <a:r>
              <a:rPr lang="en-US"/>
              <a:t>THE EMMYS</a:t>
            </a:r>
            <a:endParaRPr 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21C06DD-79CA-40B0-A02C-B68D4D46EDBF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47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90853" name="Rectangle 5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THE TONYS</a:t>
            </a:r>
          </a:p>
        </p:txBody>
      </p:sp>
      <p:sp>
        <p:nvSpPr>
          <p:cNvPr id="590850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1600200"/>
            <a:ext cx="8145463" cy="4525963"/>
          </a:xfrm>
        </p:spPr>
        <p:txBody>
          <a:bodyPr/>
          <a:lstStyle/>
          <a:p>
            <a:pPr lvl="1"/>
            <a:r>
              <a:rPr lang="en-US" sz="2400">
                <a:hlinkClick r:id="rId2"/>
              </a:rPr>
              <a:t>http://www.tonyawards.com</a:t>
            </a:r>
            <a:r>
              <a:rPr lang="en-US" sz="2400"/>
              <a:t> </a:t>
            </a:r>
          </a:p>
          <a:p>
            <a:pPr lvl="1"/>
            <a:endParaRPr lang="en-US" sz="2400"/>
          </a:p>
          <a:p>
            <a:pPr lvl="1"/>
            <a:r>
              <a:rPr lang="en-US" sz="2400"/>
              <a:t>Tonys are given to professionals in live theater for distinguished achievement.</a:t>
            </a:r>
          </a:p>
          <a:p>
            <a:pPr lvl="1"/>
            <a:endParaRPr lang="en-US" sz="2400"/>
          </a:p>
          <a:p>
            <a:pPr lvl="1"/>
            <a:r>
              <a:rPr lang="en-US" sz="2400" b="1"/>
              <a:t>June 12</a:t>
            </a:r>
            <a:r>
              <a:rPr lang="en-US" sz="2400" b="1" baseline="30000"/>
              <a:t>th</a:t>
            </a:r>
            <a:r>
              <a:rPr lang="en-US" sz="2400" b="1"/>
              <a:t> 8:00 p.m. - The 2011 Tony Awards </a:t>
            </a:r>
            <a:br>
              <a:rPr lang="en-US" sz="2400" b="1"/>
            </a:br>
            <a:r>
              <a:rPr lang="en-US" sz="2400"/>
              <a:t>live on CBS and TonyAwards.com will offer multimedia coverage to complement your viewing experience. </a:t>
            </a:r>
          </a:p>
        </p:txBody>
      </p:sp>
      <p:pic>
        <p:nvPicPr>
          <p:cNvPr id="45061" name="Picture 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86600" y="228600"/>
            <a:ext cx="1846263" cy="2436813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70AA69CC-FBDE-4775-A124-74F060D57889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48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91874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International Showcase</a:t>
            </a:r>
          </a:p>
        </p:txBody>
      </p:sp>
      <p:sp>
        <p:nvSpPr>
          <p:cNvPr id="59187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Cannes International Film Festival</a:t>
            </a:r>
          </a:p>
          <a:p>
            <a:pPr lvl="1"/>
            <a:r>
              <a:rPr lang="en-US"/>
              <a:t>promotes the film industry worldwide</a:t>
            </a:r>
          </a:p>
          <a:p>
            <a:pPr lvl="1"/>
            <a:r>
              <a:rPr lang="en-US"/>
              <a:t>producers and sellers of films come together with film buyers</a:t>
            </a:r>
          </a:p>
          <a:p>
            <a:pPr lvl="1"/>
            <a:r>
              <a:rPr lang="en-US"/>
              <a:t>Cannes Awards are presented for both feature films and short films.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A8AA020-55D8-4120-8A28-6BE8D3A383AD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49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592388"/>
            <a:ext cx="8001000" cy="3503612"/>
          </a:xfrm>
        </p:spPr>
        <p:txBody>
          <a:bodyPr/>
          <a:lstStyle/>
          <a:p>
            <a:r>
              <a:rPr lang="en-US"/>
              <a:t>Name the four major entertainment awards.  Why are entertainment awards important?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CB060AB5-F29E-43FA-B78A-75E54811BF29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5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5808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609600" y="2362200"/>
            <a:ext cx="7772400" cy="3659187"/>
          </a:xfrm>
        </p:spPr>
        <p:txBody>
          <a:bodyPr/>
          <a:lstStyle/>
          <a:p>
            <a:pPr marL="1382713" lvl="1" indent="-474663">
              <a:buFont typeface="Wingdings" pitchFamily="2" charset="2"/>
              <a:buAutoNum type="arabicPeriod"/>
            </a:pPr>
            <a:r>
              <a:rPr lang="en-US" sz="3400" dirty="0"/>
              <a:t>Identify target customers.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sz="3400" dirty="0"/>
              <a:t>Set promotional goals.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sz="3400" dirty="0"/>
              <a:t>Develop a promotional budget.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sz="3400" dirty="0"/>
              <a:t>Select the promotional mix.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sz="3400" dirty="0"/>
              <a:t>Measure the results.</a:t>
            </a:r>
          </a:p>
        </p:txBody>
      </p:sp>
      <p:sp>
        <p:nvSpPr>
          <p:cNvPr id="558084" name="Rectangle 4"/>
          <p:cNvSpPr>
            <a:spLocks noChangeArrowheads="1"/>
          </p:cNvSpPr>
          <p:nvPr/>
        </p:nvSpPr>
        <p:spPr bwMode="auto">
          <a:xfrm>
            <a:off x="762000" y="7620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The development of the promotional plan includes the following steps: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a Promotional Plan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Identify the Target Customers</a:t>
            </a:r>
            <a:endParaRPr lang="en-US" dirty="0" smtClean="0"/>
          </a:p>
          <a:p>
            <a:pPr lvl="1"/>
            <a:r>
              <a:rPr lang="en-US" b="1" dirty="0" smtClean="0"/>
              <a:t>Large diverse audience – pays to have comprehensive plan with a clear understanding of the groups. Select appropriate media.</a:t>
            </a:r>
          </a:p>
          <a:p>
            <a:pPr lvl="1"/>
            <a:endParaRPr lang="en-US" b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Set Promotional Goals</a:t>
            </a:r>
            <a:endParaRPr lang="en-US" sz="3600" dirty="0" smtClean="0"/>
          </a:p>
          <a:p>
            <a:pPr lvl="1"/>
            <a:r>
              <a:rPr lang="en-US" b="1" dirty="0" smtClean="0"/>
              <a:t>Specific Written Measurable Goals- so success promotion is defined and used.  Increase ticket sales - that can be measured/evaluated.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n-US" b="1" u="sng" dirty="0" smtClean="0"/>
              <a:t>Develop a Promotional Budget</a:t>
            </a:r>
            <a:endParaRPr lang="en-US" dirty="0" smtClean="0"/>
          </a:p>
          <a:p>
            <a:pPr lvl="1"/>
            <a:r>
              <a:rPr lang="en-US" b="1" dirty="0" smtClean="0"/>
              <a:t>Tied to Promotional Goal.</a:t>
            </a:r>
            <a:endParaRPr lang="en-US" dirty="0" smtClean="0"/>
          </a:p>
          <a:p>
            <a:pPr lvl="1"/>
            <a:r>
              <a:rPr lang="en-US" b="1" dirty="0" smtClean="0"/>
              <a:t>Percent of expected sales technique.</a:t>
            </a:r>
          </a:p>
          <a:p>
            <a:pPr lvl="4"/>
            <a:endParaRPr lang="en-US" b="1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b="1" u="sng" dirty="0" smtClean="0"/>
              <a:t>Select the </a:t>
            </a:r>
            <a:r>
              <a:rPr lang="en-US" b="1" u="sng" smtClean="0"/>
              <a:t>Promotional Mix:</a:t>
            </a:r>
            <a:endParaRPr lang="en-US" sz="3600" dirty="0" smtClean="0"/>
          </a:p>
          <a:p>
            <a:pPr lvl="1"/>
            <a:r>
              <a:rPr lang="en-US" b="1" dirty="0" smtClean="0"/>
              <a:t>Blending of Advertising, Sales Promotion, Publicity &amp; Personal Selling.  </a:t>
            </a:r>
          </a:p>
          <a:p>
            <a:pPr lvl="1"/>
            <a:r>
              <a:rPr lang="en-US" b="1" dirty="0" smtClean="0"/>
              <a:t>Selected based on target group, goals &amp; budget.</a:t>
            </a:r>
            <a:br>
              <a:rPr lang="en-US" b="1" dirty="0" smtClean="0"/>
            </a:br>
            <a:endParaRPr lang="en-US" b="1" dirty="0" smtClean="0"/>
          </a:p>
          <a:p>
            <a:pPr lvl="2"/>
            <a:r>
              <a:rPr lang="en-US" b="1" dirty="0" smtClean="0"/>
              <a:t>Baby Boomer w/$$$  =  Traditional Advertising </a:t>
            </a:r>
          </a:p>
          <a:p>
            <a:pPr lvl="2"/>
            <a:r>
              <a:rPr lang="en-US" b="1" dirty="0" smtClean="0"/>
              <a:t>Younger  Markets = </a:t>
            </a:r>
            <a:r>
              <a:rPr lang="en-US" b="1" dirty="0" err="1" smtClean="0"/>
              <a:t>Advergames</a:t>
            </a:r>
            <a:r>
              <a:rPr lang="en-US" b="1" dirty="0" smtClean="0"/>
              <a:t> Advertising </a:t>
            </a:r>
            <a:endParaRPr lang="en-US" dirty="0" smtClean="0"/>
          </a:p>
          <a:p>
            <a:pPr lvl="3"/>
            <a:r>
              <a:rPr lang="en-US" sz="2200" dirty="0" smtClean="0"/>
              <a:t>an electronic or online game that incorporates marketing content to promote a product or service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1488B623-18A8-4F37-A735-E2A5AF8295AD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8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64226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381000"/>
            <a:ext cx="8686800" cy="5640388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b="1" u="sng" dirty="0" smtClean="0"/>
              <a:t>Measure the Results</a:t>
            </a:r>
            <a:endParaRPr lang="en-US" dirty="0" smtClean="0"/>
          </a:p>
          <a:p>
            <a:pPr lvl="1"/>
            <a:r>
              <a:rPr lang="en-US" sz="2600" b="1" dirty="0" smtClean="0"/>
              <a:t>Data is collected and analyzed to </a:t>
            </a:r>
            <a:br>
              <a:rPr lang="en-US" sz="2600" b="1" dirty="0" smtClean="0"/>
            </a:br>
            <a:r>
              <a:rPr lang="en-US" sz="2600" b="1" dirty="0" smtClean="0"/>
              <a:t>determine if the promo plan was </a:t>
            </a:r>
            <a:br>
              <a:rPr lang="en-US" sz="2600" b="1" dirty="0" smtClean="0"/>
            </a:br>
            <a:r>
              <a:rPr lang="en-US" sz="2600" b="1" dirty="0" smtClean="0"/>
              <a:t>successful.  If goals not met, the plan must be adjusted. </a:t>
            </a:r>
            <a:endParaRPr lang="en-US" sz="2600" dirty="0" smtClean="0"/>
          </a:p>
          <a:p>
            <a:pPr lvl="4"/>
            <a:endParaRPr lang="en-US" sz="1000" dirty="0" smtClean="0"/>
          </a:p>
          <a:p>
            <a:r>
              <a:rPr lang="en-US" sz="3600" b="1" dirty="0" smtClean="0"/>
              <a:t>quantitative measurement</a:t>
            </a:r>
            <a:endParaRPr lang="en-US" sz="3600" dirty="0" smtClean="0"/>
          </a:p>
          <a:p>
            <a:pPr lvl="1"/>
            <a:r>
              <a:rPr lang="en-US" sz="2600" dirty="0" smtClean="0"/>
              <a:t>provides </a:t>
            </a:r>
            <a:r>
              <a:rPr lang="en-US" sz="2600" dirty="0"/>
              <a:t>information in terms of </a:t>
            </a:r>
            <a:r>
              <a:rPr lang="en-US" sz="2600" u="sng" dirty="0"/>
              <a:t>numbers or </a:t>
            </a:r>
            <a:r>
              <a:rPr lang="en-US" sz="2600" u="sng" dirty="0" smtClean="0"/>
              <a:t>percentages</a:t>
            </a:r>
          </a:p>
          <a:p>
            <a:pPr lvl="2"/>
            <a:r>
              <a:rPr lang="en-US" sz="2000" b="1" i="1" dirty="0" smtClean="0"/>
              <a:t>Increase market share by 5%</a:t>
            </a:r>
            <a:r>
              <a:rPr lang="en-US" sz="2000" b="1" dirty="0" smtClean="0"/>
              <a:t>	</a:t>
            </a:r>
            <a:endParaRPr lang="en-US" sz="2200" u="sng" dirty="0"/>
          </a:p>
          <a:p>
            <a:r>
              <a:rPr lang="en-US" sz="3600" b="1" dirty="0"/>
              <a:t>qualitative measurement</a:t>
            </a:r>
          </a:p>
          <a:p>
            <a:pPr lvl="1"/>
            <a:r>
              <a:rPr lang="en-US" sz="2600" u="sng" dirty="0"/>
              <a:t>subjective</a:t>
            </a:r>
            <a:r>
              <a:rPr lang="en-US" sz="2600" dirty="0"/>
              <a:t> and requires </a:t>
            </a:r>
            <a:r>
              <a:rPr lang="en-US" sz="2600" dirty="0" smtClean="0"/>
              <a:t>interpretation</a:t>
            </a:r>
          </a:p>
          <a:p>
            <a:pPr lvl="2"/>
            <a:r>
              <a:rPr lang="en-US" sz="2000" b="1" i="1" dirty="0" smtClean="0"/>
              <a:t>Assess brand loyalty trends</a:t>
            </a:r>
            <a:endParaRPr lang="en-US" sz="2200" b="1" i="1" dirty="0"/>
          </a:p>
          <a:p>
            <a:pPr lvl="4"/>
            <a:endParaRPr lang="en-US" dirty="0"/>
          </a:p>
          <a:p>
            <a:pPr lvl="1"/>
            <a:r>
              <a:rPr lang="en-US" sz="2700" dirty="0"/>
              <a:t>A combination of both types </a:t>
            </a:r>
            <a:r>
              <a:rPr lang="en-US" sz="2700" dirty="0" smtClean="0"/>
              <a:t>of </a:t>
            </a:r>
            <a:r>
              <a:rPr lang="en-US" sz="2700" dirty="0"/>
              <a:t>measurements is useful in </a:t>
            </a:r>
            <a:r>
              <a:rPr lang="en-US" sz="2700" dirty="0" smtClean="0"/>
              <a:t>determining </a:t>
            </a:r>
            <a:r>
              <a:rPr lang="en-US" sz="2700" dirty="0"/>
              <a:t>the success of </a:t>
            </a:r>
            <a:r>
              <a:rPr lang="en-US" sz="2700" dirty="0" smtClean="0"/>
              <a:t>a </a:t>
            </a:r>
            <a:r>
              <a:rPr lang="en-US" sz="2700" dirty="0"/>
              <a:t>promotional plan.</a:t>
            </a:r>
          </a:p>
        </p:txBody>
      </p:sp>
      <p:sp>
        <p:nvSpPr>
          <p:cNvPr id="564227" name="Rectangle 3"/>
          <p:cNvSpPr>
            <a:spLocks noChangeArrowheads="1"/>
          </p:cNvSpPr>
          <p:nvPr/>
        </p:nvSpPr>
        <p:spPr bwMode="auto">
          <a:xfrm>
            <a:off x="762000" y="9144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0"/>
            <a:ext cx="2133600" cy="1747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111F120-690F-46DA-B78E-CE6EFD7C4B1E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pPr algn="r">
                <a:defRPr/>
              </a:pPr>
              <a:t>9</a:t>
            </a:fld>
            <a:endParaRPr lang="en-US" sz="1400"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77868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2439988"/>
            <a:ext cx="8001000" cy="3505200"/>
          </a:xfrm>
        </p:spPr>
        <p:txBody>
          <a:bodyPr/>
          <a:lstStyle/>
          <a:p>
            <a:r>
              <a:rPr lang="en-US" dirty="0"/>
              <a:t>What are the steps in developing a promotional plan</a:t>
            </a:r>
            <a:r>
              <a:rPr lang="en-US" dirty="0" smtClean="0"/>
              <a:t>?</a:t>
            </a:r>
          </a:p>
          <a:p>
            <a:pPr lvl="4"/>
            <a:endParaRPr lang="en-US" dirty="0" smtClean="0"/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dirty="0" smtClean="0"/>
              <a:t>Identify target customers.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dirty="0" smtClean="0"/>
              <a:t>Set promotional goals.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dirty="0" smtClean="0"/>
              <a:t>Develop a promotional budget.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dirty="0" smtClean="0"/>
              <a:t>Select the promotional mix.</a:t>
            </a:r>
          </a:p>
          <a:p>
            <a:pPr marL="1382713" lvl="1" indent="-474663">
              <a:buFont typeface="Wingdings" pitchFamily="2" charset="2"/>
              <a:buAutoNum type="arabicPeriod"/>
            </a:pPr>
            <a:r>
              <a:rPr lang="en-US" dirty="0" smtClean="0"/>
              <a:t>Measure the results.</a:t>
            </a:r>
          </a:p>
          <a:p>
            <a:pPr lvl="1"/>
            <a:endParaRPr lang="en-US" dirty="0"/>
          </a:p>
        </p:txBody>
      </p:sp>
      <p:pic>
        <p:nvPicPr>
          <p:cNvPr id="10244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343</TotalTime>
  <Words>1427</Words>
  <Application>Microsoft Office PowerPoint</Application>
  <PresentationFormat>On-screen Show (4:3)</PresentationFormat>
  <Paragraphs>360</Paragraphs>
  <Slides>49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Stream</vt:lpstr>
      <vt:lpstr>Bitmap Image</vt:lpstr>
      <vt:lpstr>Promotional Planning   </vt:lpstr>
      <vt:lpstr>Lesson 11.1 Promotional Plans </vt:lpstr>
      <vt:lpstr>PLANNING TO PROMOTE</vt:lpstr>
      <vt:lpstr>Developing a Promotional Plan</vt:lpstr>
      <vt:lpstr>Slide 5</vt:lpstr>
      <vt:lpstr>Develop a Promotional Plan</vt:lpstr>
      <vt:lpstr>Slide 7</vt:lpstr>
      <vt:lpstr>Slide 8</vt:lpstr>
      <vt:lpstr>Slide 9</vt:lpstr>
      <vt:lpstr>PROMOTIONAL TRENDS</vt:lpstr>
      <vt:lpstr>#1 ~ Social Networking</vt:lpstr>
      <vt:lpstr>#1 ~ Social Networking                     (continued)</vt:lpstr>
      <vt:lpstr>#2 ~ Movie Promotions</vt:lpstr>
      <vt:lpstr>#3 ~ Professional Plans</vt:lpstr>
      <vt:lpstr>Slide 15</vt:lpstr>
      <vt:lpstr>Lesson 11.2 Sponsorships and Endorsements   </vt:lpstr>
      <vt:lpstr>GAME DAY</vt:lpstr>
      <vt:lpstr>Supporting Collegiate Sports</vt:lpstr>
      <vt:lpstr>What is a Sponsor?</vt:lpstr>
      <vt:lpstr>CSN Philly Game Sponsors  for 2012 Phillies Games</vt:lpstr>
      <vt:lpstr> Reasons for Sponsorship</vt:lpstr>
      <vt:lpstr> Reasons for Sponsorship</vt:lpstr>
      <vt:lpstr>Slide 23</vt:lpstr>
      <vt:lpstr>WHAT IS AN ENDORSEMENT?</vt:lpstr>
      <vt:lpstr>Federal Trade Commission</vt:lpstr>
      <vt:lpstr>Legal Restrictions on Endorsements</vt:lpstr>
      <vt:lpstr>Legal Restrictions on Endorsements (continued)</vt:lpstr>
      <vt:lpstr>Celebrity Endorsements</vt:lpstr>
      <vt:lpstr>Slide 29</vt:lpstr>
      <vt:lpstr>Slide 30</vt:lpstr>
      <vt:lpstr>Slide 31</vt:lpstr>
      <vt:lpstr>Slide 32</vt:lpstr>
      <vt:lpstr>Slide 33</vt:lpstr>
      <vt:lpstr>What Businesses Seek in an Endorser</vt:lpstr>
      <vt:lpstr>Slide 35</vt:lpstr>
      <vt:lpstr>Lesson 11.3 Promotional Events  </vt:lpstr>
      <vt:lpstr>THE RIGHT EVENT</vt:lpstr>
      <vt:lpstr>Slide 38</vt:lpstr>
      <vt:lpstr>Event Coordination</vt:lpstr>
      <vt:lpstr>Trade Shows</vt:lpstr>
      <vt:lpstr>Slide 41</vt:lpstr>
      <vt:lpstr>AWARDING THE BEST</vt:lpstr>
      <vt:lpstr>Awards  Influence Sales</vt:lpstr>
      <vt:lpstr>THE OSCARS (THE ACADEMY AWARDS)</vt:lpstr>
      <vt:lpstr>THE GRAMMYS</vt:lpstr>
      <vt:lpstr>THE EMMYS</vt:lpstr>
      <vt:lpstr>THE TONYS</vt:lpstr>
      <vt:lpstr>International Showcase</vt:lpstr>
      <vt:lpstr>Slide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Promotional Planning</dc:title>
  <dc:creator>Jessica Spangenberg</dc:creator>
  <cp:lastModifiedBy>jsundlin</cp:lastModifiedBy>
  <cp:revision>39</cp:revision>
  <dcterms:created xsi:type="dcterms:W3CDTF">2012-03-22T12:08:48Z</dcterms:created>
  <dcterms:modified xsi:type="dcterms:W3CDTF">2013-06-03T13:05:26Z</dcterms:modified>
</cp:coreProperties>
</file>